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308" r:id="rId4"/>
    <p:sldId id="309" r:id="rId5"/>
    <p:sldId id="310" r:id="rId6"/>
    <p:sldId id="312" r:id="rId7"/>
    <p:sldId id="305" r:id="rId8"/>
    <p:sldId id="276" r:id="rId9"/>
    <p:sldId id="307" r:id="rId10"/>
    <p:sldId id="311" r:id="rId11"/>
    <p:sldId id="306" r:id="rId12"/>
    <p:sldId id="258" r:id="rId13"/>
    <p:sldId id="261" r:id="rId14"/>
    <p:sldId id="259" r:id="rId15"/>
    <p:sldId id="260" r:id="rId16"/>
    <p:sldId id="299" r:id="rId17"/>
    <p:sldId id="277" r:id="rId18"/>
    <p:sldId id="262" r:id="rId19"/>
    <p:sldId id="263" r:id="rId20"/>
    <p:sldId id="303" r:id="rId21"/>
    <p:sldId id="300" r:id="rId22"/>
    <p:sldId id="301" r:id="rId23"/>
    <p:sldId id="302" r:id="rId24"/>
    <p:sldId id="304" r:id="rId25"/>
    <p:sldId id="266" r:id="rId26"/>
    <p:sldId id="267" r:id="rId27"/>
    <p:sldId id="268" r:id="rId28"/>
    <p:sldId id="270" r:id="rId29"/>
    <p:sldId id="275" r:id="rId30"/>
    <p:sldId id="313" r:id="rId31"/>
    <p:sldId id="272" r:id="rId32"/>
    <p:sldId id="273" r:id="rId33"/>
    <p:sldId id="274" r:id="rId3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13" autoAdjust="0"/>
    <p:restoredTop sz="95320" autoAdjust="0"/>
  </p:normalViewPr>
  <p:slideViewPr>
    <p:cSldViewPr snapToGrid="0">
      <p:cViewPr varScale="1">
        <p:scale>
          <a:sx n="81" d="100"/>
          <a:sy n="81" d="100"/>
        </p:scale>
        <p:origin x="57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AEF04-42B0-4FC1-BE9F-9F5AC9197D94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263EE-8DE0-49A9-A150-61428988DF1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308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9263EE-8DE0-49A9-A150-61428988DF12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36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2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8363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789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080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31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557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9682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58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847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546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5657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AB257-AB97-4836-8E3F-E5638C4A8472}" type="datetimeFigureOut">
              <a:rPr lang="zh-TW" altLang="en-US" smtClean="0"/>
              <a:t>2022/12/5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0AD68-8B31-4F3E-A43C-085F80E11D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333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w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wmf"/><Relationship Id="rId7" Type="http://schemas.openxmlformats.org/officeDocument/2006/relationships/image" Target="../media/image28.png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9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0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42.png"/><Relationship Id="rId10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357746" y="171349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sz="7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Cu2Se</a:t>
            </a:r>
            <a:endParaRPr lang="zh-TW" altLang="en-US" sz="7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4758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186" y="941030"/>
            <a:ext cx="8267123" cy="526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476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3534508" y="2708032"/>
            <a:ext cx="57501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XRD</a:t>
            </a:r>
            <a:r>
              <a:rPr lang="zh-TW" altLang="en-US" sz="6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b="1">
                <a:latin typeface="微軟正黑體" panose="020B0604030504040204" pitchFamily="34" charset="-120"/>
                <a:ea typeface="微軟正黑體" panose="020B0604030504040204" pitchFamily="34" charset="-120"/>
              </a:rPr>
              <a:t>&amp;</a:t>
            </a:r>
            <a:r>
              <a:rPr lang="zh-TW" altLang="en-US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Current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0867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1768281"/>
              </p:ext>
            </p:extLst>
          </p:nvPr>
        </p:nvGraphicFramePr>
        <p:xfrm>
          <a:off x="2278529" y="-111627"/>
          <a:ext cx="9211589" cy="3778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7315200" imgH="3000960" progId="Origin50.Graph">
                  <p:embed/>
                </p:oleObj>
              </mc:Choice>
              <mc:Fallback>
                <p:oleObj name="Graph" r:id="rId2" imgW="731520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78529" y="-111627"/>
                        <a:ext cx="9211589" cy="3778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5332235"/>
              </p:ext>
            </p:extLst>
          </p:nvPr>
        </p:nvGraphicFramePr>
        <p:xfrm>
          <a:off x="2278529" y="3287348"/>
          <a:ext cx="9158837" cy="37565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7315200" imgH="3000960" progId="Origin50.Graph">
                  <p:embed/>
                </p:oleObj>
              </mc:Choice>
              <mc:Fallback>
                <p:oleObj name="Graph" r:id="rId4" imgW="731520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8529" y="3287348"/>
                        <a:ext cx="9158837" cy="37565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439615" y="4429604"/>
            <a:ext cx="21277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Cathode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9615" y="636743"/>
            <a:ext cx="176725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Anode</a:t>
            </a:r>
          </a:p>
          <a:p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4465321" y="259772"/>
            <a:ext cx="219808" cy="1248508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7030A0"/>
              </a:solidFill>
            </a:endParaRPr>
          </a:p>
        </p:txBody>
      </p:sp>
      <p:sp>
        <p:nvSpPr>
          <p:cNvPr id="9" name="橢圓 8"/>
          <p:cNvSpPr/>
          <p:nvPr/>
        </p:nvSpPr>
        <p:spPr>
          <a:xfrm>
            <a:off x="4601311" y="1635604"/>
            <a:ext cx="328831" cy="528013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橢圓 9"/>
          <p:cNvSpPr/>
          <p:nvPr/>
        </p:nvSpPr>
        <p:spPr>
          <a:xfrm>
            <a:off x="3863341" y="636743"/>
            <a:ext cx="268872" cy="326864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267201" y="3490858"/>
            <a:ext cx="396240" cy="1149722"/>
          </a:xfrm>
          <a:prstGeom prst="ellipse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4663441" y="5084111"/>
            <a:ext cx="243840" cy="563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3863341" y="4496666"/>
            <a:ext cx="243840" cy="563880"/>
          </a:xfrm>
          <a:prstGeom prst="ellipse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6911340" y="4640580"/>
            <a:ext cx="190500" cy="350520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03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39615" y="4429604"/>
            <a:ext cx="21277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Cathode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9615" y="636743"/>
            <a:ext cx="176725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Anode</a:t>
            </a:r>
          </a:p>
          <a:p>
            <a:endParaRPr lang="zh-TW" altLang="en-US" dirty="0"/>
          </a:p>
        </p:txBody>
      </p:sp>
      <p:graphicFrame>
        <p:nvGraphicFramePr>
          <p:cNvPr id="2" name="物件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298105"/>
              </p:ext>
            </p:extLst>
          </p:nvPr>
        </p:nvGraphicFramePr>
        <p:xfrm>
          <a:off x="1743807" y="-148650"/>
          <a:ext cx="9654179" cy="3959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7315200" imgH="3000960" progId="Origin50.Graph">
                  <p:embed/>
                </p:oleObj>
              </mc:Choice>
              <mc:Fallback>
                <p:oleObj name="Graph" r:id="rId2" imgW="731520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3807" y="-148650"/>
                        <a:ext cx="9654179" cy="3959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物件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2042117"/>
              </p:ext>
            </p:extLst>
          </p:nvPr>
        </p:nvGraphicFramePr>
        <p:xfrm>
          <a:off x="1729378" y="3077726"/>
          <a:ext cx="9668608" cy="39656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7315200" imgH="3000960" progId="Origin50.Graph">
                  <p:embed/>
                </p:oleObj>
              </mc:Choice>
              <mc:Fallback>
                <p:oleObj name="Graph" r:id="rId4" imgW="731520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29378" y="3077726"/>
                        <a:ext cx="9668608" cy="39656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橢圓 7"/>
          <p:cNvSpPr/>
          <p:nvPr/>
        </p:nvSpPr>
        <p:spPr>
          <a:xfrm>
            <a:off x="9182100" y="4985975"/>
            <a:ext cx="190500" cy="35814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455653" y="4974783"/>
            <a:ext cx="185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Maybe Cu(111)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橢圓 9"/>
          <p:cNvSpPr/>
          <p:nvPr/>
        </p:nvSpPr>
        <p:spPr>
          <a:xfrm>
            <a:off x="9440030" y="5835600"/>
            <a:ext cx="190500" cy="35814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9798553" y="5752023"/>
            <a:ext cx="185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Maybe Cu(200)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030980" y="4286126"/>
            <a:ext cx="236220" cy="46875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115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1530" y="334108"/>
            <a:ext cx="3584331" cy="1681896"/>
          </a:xfrm>
        </p:spPr>
        <p:txBody>
          <a:bodyPr>
            <a:normAutofit fontScale="90000"/>
          </a:bodyPr>
          <a:lstStyle/>
          <a:p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Only heating detected on Anode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715954"/>
              </p:ext>
            </p:extLst>
          </p:nvPr>
        </p:nvGraphicFramePr>
        <p:xfrm>
          <a:off x="3341077" y="234280"/>
          <a:ext cx="7458687" cy="6957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3920760" imgH="3657600" progId="Origin50.Graph">
                  <p:embed/>
                </p:oleObj>
              </mc:Choice>
              <mc:Fallback>
                <p:oleObj name="Graph" r:id="rId2" imgW="3920760" imgH="3657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41077" y="234280"/>
                        <a:ext cx="7458687" cy="69574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弧形 12"/>
          <p:cNvSpPr/>
          <p:nvPr/>
        </p:nvSpPr>
        <p:spPr>
          <a:xfrm rot="12644967">
            <a:off x="2180846" y="3484035"/>
            <a:ext cx="2915777" cy="2239626"/>
          </a:xfrm>
          <a:prstGeom prst="arc">
            <a:avLst>
              <a:gd name="adj1" fmla="val 16200000"/>
              <a:gd name="adj2" fmla="val 2588787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2922494" y="5118847"/>
            <a:ext cx="170329" cy="4572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2599765" y="5576047"/>
            <a:ext cx="493058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201524" y="4603848"/>
            <a:ext cx="2375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Be treated</a:t>
            </a:r>
          </a:p>
          <a:p>
            <a:r>
              <a:rPr lang="en-US" altLang="zh-TW" sz="24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by 3.5Acurrent </a:t>
            </a:r>
            <a:endParaRPr lang="zh-TW" altLang="en-US" sz="2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向下箭號 20"/>
          <p:cNvSpPr/>
          <p:nvPr/>
        </p:nvSpPr>
        <p:spPr>
          <a:xfrm>
            <a:off x="8763000" y="2141220"/>
            <a:ext cx="533400" cy="1005840"/>
          </a:xfrm>
          <a:prstGeom prst="down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9654540" y="2232451"/>
            <a:ext cx="1676400" cy="823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Phase transform</a:t>
            </a:r>
            <a:endParaRPr lang="zh-TW" altLang="en-US" sz="24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6701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0" y="202224"/>
            <a:ext cx="4475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Detecting Cathode on current&amp;750K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4193930" y="-296374"/>
            <a:ext cx="6242539" cy="7610502"/>
            <a:chOff x="4193930" y="-296374"/>
            <a:chExt cx="6242539" cy="7610502"/>
          </a:xfrm>
        </p:grpSpPr>
        <p:graphicFrame>
          <p:nvGraphicFramePr>
            <p:cNvPr id="5" name="物件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7692339"/>
                </p:ext>
              </p:extLst>
            </p:nvPr>
          </p:nvGraphicFramePr>
          <p:xfrm>
            <a:off x="4193930" y="-296374"/>
            <a:ext cx="6242539" cy="76105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Graph" r:id="rId2" imgW="3600000" imgH="4389120" progId="Origin50.Graph">
                    <p:embed/>
                  </p:oleObj>
                </mc:Choice>
                <mc:Fallback>
                  <p:oleObj name="Graph" r:id="rId2" imgW="3600000" imgH="438912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4193930" y="-296374"/>
                          <a:ext cx="6242539" cy="761050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橢圓 5"/>
            <p:cNvSpPr/>
            <p:nvPr/>
          </p:nvSpPr>
          <p:spPr>
            <a:xfrm>
              <a:off x="6499860" y="3627120"/>
              <a:ext cx="373380" cy="54864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橢圓 6"/>
            <p:cNvSpPr/>
            <p:nvPr/>
          </p:nvSpPr>
          <p:spPr>
            <a:xfrm>
              <a:off x="4973515" y="3627120"/>
              <a:ext cx="373380" cy="54864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橢圓 7"/>
            <p:cNvSpPr/>
            <p:nvPr/>
          </p:nvSpPr>
          <p:spPr>
            <a:xfrm>
              <a:off x="6499860" y="5532120"/>
              <a:ext cx="487681" cy="64770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/>
            <p:cNvSpPr/>
            <p:nvPr/>
          </p:nvSpPr>
          <p:spPr>
            <a:xfrm>
              <a:off x="4973515" y="4465320"/>
              <a:ext cx="490024" cy="1821180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0" name="文字方塊 9"/>
          <p:cNvSpPr txBox="1"/>
          <p:nvPr/>
        </p:nvSpPr>
        <p:spPr>
          <a:xfrm>
            <a:off x="611945" y="4065953"/>
            <a:ext cx="3540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Cannot find (</a:t>
            </a:r>
            <a:r>
              <a:rPr lang="en-US" altLang="zh-TW" sz="32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hkl</a:t>
            </a:r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12779" y="5375910"/>
            <a:ext cx="40497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dspacing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(15.8)=5.4567A</a:t>
            </a:r>
          </a:p>
          <a:p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dspacing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(36.8)=2.3886A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10662227" y="4358340"/>
            <a:ext cx="1354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Cannot compare with anode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6088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525" y="826476"/>
            <a:ext cx="7767665" cy="5926016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5505" y="334024"/>
            <a:ext cx="29718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Phase diagram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橢圓 2"/>
          <p:cNvSpPr/>
          <p:nvPr/>
        </p:nvSpPr>
        <p:spPr>
          <a:xfrm>
            <a:off x="4442691" y="2817092"/>
            <a:ext cx="1265382" cy="386541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2059708" y="3362037"/>
            <a:ext cx="224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II Cu2Se</a:t>
            </a:r>
            <a:endParaRPr lang="zh-TW" altLang="en-US" sz="36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97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352993" y="1188591"/>
            <a:ext cx="7728071" cy="5913383"/>
            <a:chOff x="2352993" y="1216300"/>
            <a:chExt cx="7728071" cy="5913383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5" name="物件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6257795"/>
                    </p:ext>
                  </p:extLst>
                </p:nvPr>
              </p:nvGraphicFramePr>
              <p:xfrm>
                <a:off x="2352993" y="1216300"/>
                <a:ext cx="7728071" cy="59133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Graph" r:id="rId2" imgW="3920760" imgH="3000960" progId="Origin50.Graph">
                        <p:embed/>
                      </p:oleObj>
                    </mc:Choice>
                    <mc:Fallback>
                      <p:oleObj name="Graph" r:id="rId2" imgW="3920760" imgH="3000960" progId="Origin50.Graph">
                        <p:embed/>
                        <p:pic>
                          <p:nvPicPr>
                            <p:cNvPr id="4" name="物件 3"/>
                            <p:cNvPicPr/>
                            <p:nvPr/>
                          </p:nvPicPr>
                          <p:blipFill>
                            <a:blip r:embed="rId3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52993" y="1216300"/>
                              <a:ext cx="7728071" cy="591338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5" name="物件 14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336257795"/>
                    </p:ext>
                  </p:extLst>
                </p:nvPr>
              </p:nvGraphicFramePr>
              <p:xfrm>
                <a:off x="2352993" y="1216300"/>
                <a:ext cx="7728071" cy="5913383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0271" name="Graph" r:id="rId4" imgW="3920760" imgH="3000960" progId="Origin50.Graph">
                        <p:embed/>
                      </p:oleObj>
                    </mc:Choice>
                    <mc:Fallback>
                      <p:oleObj name="Graph" r:id="rId4" imgW="3920760" imgH="3000960" progId="Origin50.Graph">
                        <p:embed/>
                        <p:pic>
                          <p:nvPicPr>
                            <p:cNvPr id="4" name="物件 3"/>
                            <p:cNvPicPr/>
                            <p:nvPr/>
                          </p:nvPicPr>
                          <p:blipFill>
                            <a:blip r:embed="rId5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352993" y="1216300"/>
                              <a:ext cx="7728071" cy="5913383"/>
                            </a:xfrm>
                            <a:prstGeom prst="rect">
                              <a:avLst/>
                            </a:prstGeom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p:cxnSp>
          <p:nvCxnSpPr>
            <p:cNvPr id="6" name="直線接點 5"/>
            <p:cNvCxnSpPr/>
            <p:nvPr/>
          </p:nvCxnSpPr>
          <p:spPr>
            <a:xfrm>
              <a:off x="8249920" y="5120640"/>
              <a:ext cx="0" cy="66040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 flipH="1">
              <a:off x="7952048" y="4305532"/>
              <a:ext cx="10160" cy="146812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/>
                <p:cNvSpPr txBox="1"/>
                <p:nvPr/>
              </p:nvSpPr>
              <p:spPr>
                <a:xfrm>
                  <a:off x="7711440" y="3600549"/>
                  <a:ext cx="1076960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solidFill>
                        <a:srgbClr val="FF0000"/>
                      </a:solidFill>
                    </a:rPr>
                    <a:t>22:29:28 0.853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</m:oMath>
                  </a14:m>
                  <a:endParaRPr lang="en-US" altLang="zh-TW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字方塊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1440" y="3600549"/>
                  <a:ext cx="1076960" cy="646331"/>
                </a:xfrm>
                <a:prstGeom prst="rect">
                  <a:avLst/>
                </a:prstGeom>
                <a:blipFill>
                  <a:blip r:embed="rId6"/>
                  <a:stretch>
                    <a:fillRect l="-4520" t="-4717" r="-2260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/>
                <p:cNvSpPr txBox="1"/>
                <p:nvPr/>
              </p:nvSpPr>
              <p:spPr>
                <a:xfrm>
                  <a:off x="8564726" y="4902200"/>
                  <a:ext cx="108712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solidFill>
                        <a:srgbClr val="FF0000"/>
                      </a:solidFill>
                    </a:rPr>
                    <a:t>22:30:34</a:t>
                  </a:r>
                  <a:r>
                    <a:rPr lang="en-US" altLang="zh-TW" dirty="0"/>
                    <a:t> </a:t>
                  </a:r>
                  <a:r>
                    <a:rPr lang="en-US" altLang="zh-TW" dirty="0">
                      <a:solidFill>
                        <a:srgbClr val="FF0000"/>
                      </a:solidFill>
                    </a:rPr>
                    <a:t>0.847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</m:oMath>
                  </a14:m>
                  <a:endParaRPr lang="en-US" altLang="zh-TW" dirty="0">
                    <a:solidFill>
                      <a:srgbClr val="FF0000"/>
                    </a:solidFill>
                  </a:endParaRPr>
                </a:p>
                <a:p>
                  <a:endParaRPr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字方塊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4726" y="4902200"/>
                  <a:ext cx="1087121" cy="923330"/>
                </a:xfrm>
                <a:prstGeom prst="rect">
                  <a:avLst/>
                </a:prstGeom>
                <a:blipFill>
                  <a:blip r:embed="rId7"/>
                  <a:stretch>
                    <a:fillRect l="-5056" t="-397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/>
                <p:cNvSpPr txBox="1"/>
                <p:nvPr/>
              </p:nvSpPr>
              <p:spPr>
                <a:xfrm>
                  <a:off x="5313982" y="3606248"/>
                  <a:ext cx="113831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dirty="0">
                      <a:solidFill>
                        <a:srgbClr val="FF0000"/>
                      </a:solidFill>
                    </a:rPr>
                    <a:t>22:19:40 0.8536</a:t>
                  </a:r>
                  <a14:m>
                    <m:oMath xmlns:m="http://schemas.openxmlformats.org/officeDocument/2006/math">
                      <m:r>
                        <a:rPr lang="en-US" altLang="zh-TW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𝛺</m:t>
                      </m:r>
                    </m:oMath>
                  </a14:m>
                  <a:endParaRPr lang="en-US" altLang="zh-TW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字方塊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3982" y="3606248"/>
                  <a:ext cx="1138313" cy="646331"/>
                </a:xfrm>
                <a:prstGeom prst="rect">
                  <a:avLst/>
                </a:prstGeom>
                <a:blipFill>
                  <a:blip r:embed="rId8"/>
                  <a:stretch>
                    <a:fillRect l="-4839" t="-4717" b="-1415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直線接點 15"/>
            <p:cNvCxnSpPr/>
            <p:nvPr/>
          </p:nvCxnSpPr>
          <p:spPr>
            <a:xfrm flipV="1">
              <a:off x="5709920" y="4246880"/>
              <a:ext cx="8255" cy="153416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字方塊 4"/>
          <p:cNvSpPr txBox="1"/>
          <p:nvPr/>
        </p:nvSpPr>
        <p:spPr>
          <a:xfrm>
            <a:off x="298937" y="430823"/>
            <a:ext cx="54512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For(3.5A_heating_third_3)</a:t>
            </a:r>
            <a:endParaRPr lang="zh-TW" altLang="en-US" sz="3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192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439615" y="4429604"/>
            <a:ext cx="2127739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Cathode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439615" y="636743"/>
            <a:ext cx="1767255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5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Anode</a:t>
            </a:r>
          </a:p>
          <a:p>
            <a:endParaRPr lang="zh-TW" altLang="en-US" dirty="0"/>
          </a:p>
        </p:txBody>
      </p:sp>
      <p:graphicFrame>
        <p:nvGraphicFramePr>
          <p:cNvPr id="4" name="物件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7208033"/>
              </p:ext>
            </p:extLst>
          </p:nvPr>
        </p:nvGraphicFramePr>
        <p:xfrm>
          <a:off x="2086558" y="-264318"/>
          <a:ext cx="9840691" cy="403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2" imgW="7315200" imgH="3000960" progId="Origin50.Graph">
                  <p:embed/>
                </p:oleObj>
              </mc:Choice>
              <mc:Fallback>
                <p:oleObj name="Graph" r:id="rId2" imgW="731520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86558" y="-264318"/>
                        <a:ext cx="9840691" cy="4036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物件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5381108"/>
              </p:ext>
            </p:extLst>
          </p:nvPr>
        </p:nvGraphicFramePr>
        <p:xfrm>
          <a:off x="2086559" y="3059721"/>
          <a:ext cx="9834302" cy="40336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Graph" r:id="rId4" imgW="7315200" imgH="3000960" progId="Origin50.Graph">
                  <p:embed/>
                </p:oleObj>
              </mc:Choice>
              <mc:Fallback>
                <p:oleObj name="Graph" r:id="rId4" imgW="731520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6559" y="3059721"/>
                        <a:ext cx="9834302" cy="40336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橢圓 7"/>
          <p:cNvSpPr/>
          <p:nvPr/>
        </p:nvSpPr>
        <p:spPr>
          <a:xfrm>
            <a:off x="9685020" y="1959303"/>
            <a:ext cx="213360" cy="685800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9890760" y="2645103"/>
            <a:ext cx="213360" cy="685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9890760" y="5805023"/>
            <a:ext cx="213360" cy="6858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038568" y="5395082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</a:t>
            </a:r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對不到可能沒有長成晶粒</a:t>
            </a:r>
          </a:p>
        </p:txBody>
      </p:sp>
      <p:sp>
        <p:nvSpPr>
          <p:cNvPr id="14" name="橢圓 13"/>
          <p:cNvSpPr/>
          <p:nvPr/>
        </p:nvSpPr>
        <p:spPr>
          <a:xfrm>
            <a:off x="6106476" y="5954345"/>
            <a:ext cx="243840" cy="655320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/>
          <p:cNvSpPr txBox="1"/>
          <p:nvPr/>
        </p:nvSpPr>
        <p:spPr>
          <a:xfrm>
            <a:off x="7280801" y="5805023"/>
            <a:ext cx="1290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00B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沒加熱峰值還較高</a:t>
            </a:r>
          </a:p>
        </p:txBody>
      </p:sp>
    </p:spTree>
    <p:extLst>
      <p:ext uri="{BB962C8B-B14F-4D97-AF65-F5344CB8AC3E}">
        <p14:creationId xmlns:p14="http://schemas.microsoft.com/office/powerpoint/2010/main" val="249166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532728" y="2567940"/>
            <a:ext cx="37578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SEM</a:t>
            </a:r>
            <a:endParaRPr lang="zh-TW" altLang="en-US" sz="8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23075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894428" y="2898532"/>
            <a:ext cx="7552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Essay about Cu2Se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60329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群組 33"/>
          <p:cNvGrpSpPr/>
          <p:nvPr/>
        </p:nvGrpSpPr>
        <p:grpSpPr>
          <a:xfrm>
            <a:off x="332286" y="960959"/>
            <a:ext cx="11682887" cy="2477948"/>
            <a:chOff x="433886" y="381839"/>
            <a:chExt cx="11682887" cy="2477948"/>
          </a:xfrm>
        </p:grpSpPr>
        <p:grpSp>
          <p:nvGrpSpPr>
            <p:cNvPr id="11" name="群組 10"/>
            <p:cNvGrpSpPr/>
            <p:nvPr/>
          </p:nvGrpSpPr>
          <p:grpSpPr>
            <a:xfrm>
              <a:off x="1998079" y="381839"/>
              <a:ext cx="10118694" cy="2477948"/>
              <a:chOff x="-10052" y="974690"/>
              <a:chExt cx="11515416" cy="2427707"/>
            </a:xfrm>
          </p:grpSpPr>
          <p:grpSp>
            <p:nvGrpSpPr>
              <p:cNvPr id="7" name="群組 6"/>
              <p:cNvGrpSpPr/>
              <p:nvPr/>
            </p:nvGrpSpPr>
            <p:grpSpPr>
              <a:xfrm>
                <a:off x="5762104" y="974690"/>
                <a:ext cx="5743260" cy="2427707"/>
                <a:chOff x="3561514" y="503824"/>
                <a:chExt cx="7956415" cy="3461281"/>
              </a:xfrm>
            </p:grpSpPr>
            <p:pic>
              <p:nvPicPr>
                <p:cNvPr id="4" name="圖片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123299" y="503824"/>
                  <a:ext cx="4394630" cy="3310556"/>
                </a:xfrm>
                <a:prstGeom prst="rect">
                  <a:avLst/>
                </a:prstGeom>
              </p:spPr>
            </p:pic>
            <p:pic>
              <p:nvPicPr>
                <p:cNvPr id="5" name="圖片 4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C0C0C0"/>
                    </a:clrFrom>
                    <a:clrTo>
                      <a:srgbClr val="C0C0C0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3561514" y="659024"/>
                  <a:ext cx="4375695" cy="3306081"/>
                </a:xfrm>
                <a:prstGeom prst="rect">
                  <a:avLst/>
                </a:prstGeom>
                <a:effectLst>
                  <a:outerShdw blurRad="50800" dist="50800" dir="5400000" algn="ctr" rotWithShape="0">
                    <a:srgbClr val="000000">
                      <a:alpha val="0"/>
                    </a:srgbClr>
                  </a:outerShdw>
                </a:effectLst>
              </p:spPr>
            </p:pic>
          </p:grpSp>
          <p:pic>
            <p:nvPicPr>
              <p:cNvPr id="6" name="圖片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1836" y="1083546"/>
                <a:ext cx="3070268" cy="2318851"/>
              </a:xfrm>
              <a:prstGeom prst="rect">
                <a:avLst/>
              </a:prstGeom>
            </p:spPr>
          </p:pic>
          <p:pic>
            <p:nvPicPr>
              <p:cNvPr id="8" name="圖片 7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C3C3C3"/>
                  </a:clrFrom>
                  <a:clrTo>
                    <a:srgbClr val="C3C3C3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-10052" y="1053402"/>
                <a:ext cx="3062359" cy="2311215"/>
              </a:xfrm>
              <a:prstGeom prst="rect">
                <a:avLst/>
              </a:prstGeom>
            </p:spPr>
          </p:pic>
        </p:grp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886" y="382819"/>
              <a:ext cx="3190349" cy="2386565"/>
            </a:xfrm>
            <a:prstGeom prst="rect">
              <a:avLst/>
            </a:prstGeom>
          </p:spPr>
        </p:pic>
      </p:grpSp>
      <p:grpSp>
        <p:nvGrpSpPr>
          <p:cNvPr id="33" name="群組 32"/>
          <p:cNvGrpSpPr/>
          <p:nvPr/>
        </p:nvGrpSpPr>
        <p:grpSpPr>
          <a:xfrm>
            <a:off x="332286" y="4346471"/>
            <a:ext cx="11592823" cy="2318734"/>
            <a:chOff x="505392" y="3838471"/>
            <a:chExt cx="11592823" cy="2318734"/>
          </a:xfrm>
        </p:grpSpPr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392" y="3897715"/>
              <a:ext cx="2985373" cy="2250562"/>
            </a:xfrm>
            <a:prstGeom prst="rect">
              <a:avLst/>
            </a:prstGeom>
          </p:spPr>
        </p:pic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98722" y="3884132"/>
              <a:ext cx="3009709" cy="2268909"/>
            </a:xfrm>
            <a:prstGeom prst="rect">
              <a:avLst/>
            </a:prstGeom>
          </p:spPr>
        </p:pic>
        <p:grpSp>
          <p:nvGrpSpPr>
            <p:cNvPr id="18" name="群組 17"/>
            <p:cNvGrpSpPr/>
            <p:nvPr/>
          </p:nvGrpSpPr>
          <p:grpSpPr>
            <a:xfrm>
              <a:off x="4386113" y="3838471"/>
              <a:ext cx="7712102" cy="2318734"/>
              <a:chOff x="4320392" y="1249492"/>
              <a:chExt cx="6466933" cy="1913303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20392" y="1291010"/>
                <a:ext cx="2498474" cy="1871785"/>
              </a:xfrm>
              <a:prstGeom prst="rect">
                <a:avLst/>
              </a:prstGeom>
            </p:spPr>
          </p:pic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323759" y="1275739"/>
                <a:ext cx="2488676" cy="1885193"/>
              </a:xfrm>
              <a:prstGeom prst="rect">
                <a:avLst/>
              </a:prstGeom>
            </p:spPr>
          </p:pic>
          <p:pic>
            <p:nvPicPr>
              <p:cNvPr id="23" name="圖片 2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00371" y="1249492"/>
                <a:ext cx="2486954" cy="1887987"/>
              </a:xfrm>
              <a:prstGeom prst="rect">
                <a:avLst/>
              </a:prstGeom>
            </p:spPr>
          </p:pic>
        </p:grpSp>
      </p:grpSp>
      <p:sp>
        <p:nvSpPr>
          <p:cNvPr id="35" name="文字方塊 34"/>
          <p:cNvSpPr txBox="1"/>
          <p:nvPr/>
        </p:nvSpPr>
        <p:spPr>
          <a:xfrm>
            <a:off x="332286" y="112957"/>
            <a:ext cx="1574800" cy="851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BSE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332286" y="3540815"/>
            <a:ext cx="2034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Origin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9914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630235" y="3407305"/>
            <a:ext cx="11492347" cy="3383873"/>
            <a:chOff x="630235" y="3407305"/>
            <a:chExt cx="11492347" cy="3383873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35" y="3937341"/>
              <a:ext cx="3805115" cy="2853837"/>
            </a:xfrm>
            <a:prstGeom prst="rect">
              <a:avLst/>
            </a:prstGeom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5350" y="3715036"/>
              <a:ext cx="3843616" cy="2882712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8966" y="3407305"/>
              <a:ext cx="3843616" cy="2882712"/>
            </a:xfrm>
            <a:prstGeom prst="rect">
              <a:avLst/>
            </a:prstGeom>
          </p:spPr>
        </p:pic>
      </p:grpSp>
      <p:sp>
        <p:nvSpPr>
          <p:cNvPr id="12" name="文字方塊 11"/>
          <p:cNvSpPr txBox="1"/>
          <p:nvPr/>
        </p:nvSpPr>
        <p:spPr>
          <a:xfrm>
            <a:off x="287942" y="-70479"/>
            <a:ext cx="22448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SEM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0235" y="3194639"/>
            <a:ext cx="1318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OM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1069360" y="760518"/>
            <a:ext cx="10614640" cy="2402277"/>
            <a:chOff x="1069360" y="1249492"/>
            <a:chExt cx="9717965" cy="191330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565656"/>
                </a:clrFrom>
                <a:clrTo>
                  <a:srgbClr val="565656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086704" y="1291009"/>
              <a:ext cx="2482925" cy="1871785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20392" y="1291010"/>
              <a:ext cx="2498474" cy="1871785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23759" y="1275739"/>
              <a:ext cx="2488676" cy="1885193"/>
            </a:xfrm>
            <a:prstGeom prst="rect">
              <a:avLst/>
            </a:prstGeom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9360" y="1287169"/>
              <a:ext cx="2482925" cy="1871785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0371" y="1249492"/>
              <a:ext cx="2486954" cy="1887987"/>
            </a:xfrm>
            <a:prstGeom prst="rect">
              <a:avLst/>
            </a:prstGeom>
          </p:spPr>
        </p:pic>
      </p:grpSp>
      <p:sp>
        <p:nvSpPr>
          <p:cNvPr id="31" name="橢圓 30"/>
          <p:cNvSpPr/>
          <p:nvPr/>
        </p:nvSpPr>
        <p:spPr>
          <a:xfrm>
            <a:off x="5289401" y="450241"/>
            <a:ext cx="2951933" cy="307495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1632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310" y="224272"/>
            <a:ext cx="4003667" cy="30216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043" y="224272"/>
            <a:ext cx="3943349" cy="29792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310" y="3691539"/>
            <a:ext cx="3942121" cy="29664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043" y="3693934"/>
            <a:ext cx="3943349" cy="296404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7054" y="430823"/>
            <a:ext cx="2725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SE-anode</a:t>
            </a:r>
          </a:p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500~3000x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2989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167054" y="430823"/>
            <a:ext cx="2725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SE-cathode</a:t>
            </a:r>
          </a:p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500~3000x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310" y="224272"/>
            <a:ext cx="4106572" cy="308788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900" y="3572442"/>
            <a:ext cx="4107982" cy="308553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963" y="3576987"/>
            <a:ext cx="4107982" cy="308098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6570" y="224272"/>
            <a:ext cx="4143375" cy="310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36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167054" y="430823"/>
            <a:ext cx="27256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SE-middle</a:t>
            </a:r>
          </a:p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500~3000x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473" y="190612"/>
            <a:ext cx="4177409" cy="314348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3263" y="190613"/>
            <a:ext cx="4186681" cy="314348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473" y="3514485"/>
            <a:ext cx="4177409" cy="314348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263" y="3526594"/>
            <a:ext cx="4152900" cy="31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57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532729" y="2705100"/>
            <a:ext cx="2919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EDS</a:t>
            </a:r>
            <a:endParaRPr lang="zh-TW" altLang="en-US" sz="8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4862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7659" y="20004"/>
            <a:ext cx="2331720" cy="1172528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Anode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Picture 5" descr="Image00005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6757" y="1192532"/>
            <a:ext cx="5942965" cy="246888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213" y="5438776"/>
            <a:ext cx="8111109" cy="1365884"/>
          </a:xfrm>
          <a:prstGeom prst="rect">
            <a:avLst/>
          </a:prstGeom>
        </p:spPr>
      </p:pic>
      <p:pic>
        <p:nvPicPr>
          <p:cNvPr id="4" name="Picture 2" descr="Image00002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9079" y="1192532"/>
            <a:ext cx="5311141" cy="39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836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1137" y="263367"/>
            <a:ext cx="2750663" cy="1172528"/>
          </a:xfrm>
        </p:spPr>
        <p:txBody>
          <a:bodyPr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Cathode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Picture 2" descr="Image0000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137" y="1591152"/>
            <a:ext cx="4906963" cy="3453288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697" y="5199697"/>
            <a:ext cx="8010525" cy="1228725"/>
          </a:xfrm>
          <a:prstGeom prst="rect">
            <a:avLst/>
          </a:prstGeom>
        </p:spPr>
      </p:pic>
      <p:pic>
        <p:nvPicPr>
          <p:cNvPr id="8" name="Picture 5" descr="Image00005.jp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5117" y="1591152"/>
            <a:ext cx="5942965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82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1137" y="263367"/>
            <a:ext cx="2750663" cy="1172528"/>
          </a:xfrm>
        </p:spPr>
        <p:txBody>
          <a:bodyPr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Middle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 descr="Image00002.jp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1137" y="1591151"/>
            <a:ext cx="5029043" cy="3608545"/>
          </a:xfrm>
          <a:prstGeom prst="rect">
            <a:avLst/>
          </a:prstGeom>
        </p:spPr>
      </p:pic>
      <p:pic>
        <p:nvPicPr>
          <p:cNvPr id="9" name="Picture 5" descr="Image00005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18137" y="1591150"/>
            <a:ext cx="6575743" cy="265318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0477" y="5354952"/>
            <a:ext cx="8010525" cy="124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5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674620" y="2011680"/>
            <a:ext cx="801624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Problems&amp;</a:t>
            </a:r>
          </a:p>
          <a:p>
            <a:r>
              <a:rPr lang="en-US" altLang="zh-TW" sz="8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improvement</a:t>
            </a:r>
            <a:endParaRPr lang="zh-TW" altLang="en-US" sz="8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2355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78936" y="443346"/>
            <a:ext cx="9703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Multiformity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and fluctuation of Cu ordering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 Cu2Se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thermoelectric materials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pl-PL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P. Lu, H. Liu, X.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Yuan, F. Xu, X. Shi, K. Zhao, W.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Qiu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W. Zhang and L.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chen</a:t>
            </a:r>
            <a:r>
              <a:rPr lang="en-US" altLang="zh-TW" sz="20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J. </a:t>
            </a:r>
            <a:r>
              <a:rPr lang="en-US" altLang="zh-TW" sz="2000" b="1" i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Mater. Chem</a:t>
            </a:r>
            <a:r>
              <a:rPr lang="en-US" altLang="zh-TW" sz="20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 A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2015,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56" y="1780201"/>
            <a:ext cx="9565553" cy="192794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36" y="4208835"/>
            <a:ext cx="11129672" cy="1804038"/>
          </a:xfrm>
          <a:prstGeom prst="rect">
            <a:avLst/>
          </a:prstGeom>
        </p:spPr>
      </p:pic>
      <p:sp>
        <p:nvSpPr>
          <p:cNvPr id="4" name="橢圓 3"/>
          <p:cNvSpPr/>
          <p:nvPr/>
        </p:nvSpPr>
        <p:spPr>
          <a:xfrm>
            <a:off x="1662545" y="3081035"/>
            <a:ext cx="7850909" cy="87745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02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47781" y="1365355"/>
            <a:ext cx="12192000" cy="3021917"/>
            <a:chOff x="0" y="1014373"/>
            <a:chExt cx="12192000" cy="3021917"/>
          </a:xfrm>
        </p:grpSpPr>
        <p:sp>
          <p:nvSpPr>
            <p:cNvPr id="3" name="文字方塊 2"/>
            <p:cNvSpPr txBox="1"/>
            <p:nvPr/>
          </p:nvSpPr>
          <p:spPr>
            <a:xfrm>
              <a:off x="12234" y="1014373"/>
              <a:ext cx="106557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1.Peak form 10~80 measured ,peak of 13 degree is very high </a:t>
              </a:r>
              <a:endParaRPr lang="zh-TW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" name="文字方塊 1"/>
            <p:cNvSpPr txBox="1"/>
            <p:nvPr/>
          </p:nvSpPr>
          <p:spPr>
            <a:xfrm>
              <a:off x="12234" y="1847272"/>
              <a:ext cx="121797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2.Stable heat dissipation and detecting temperature by Thermocouple </a:t>
              </a: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12234" y="2680171"/>
              <a:ext cx="121797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 Anaerobic condition &amp;improving electric conducting method</a:t>
              </a: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0" y="3513070"/>
              <a:ext cx="117578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4. Do pure heating &amp; </a:t>
              </a:r>
              <a:r>
                <a:rPr lang="en-US" altLang="zh-TW" sz="28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heating+conducting</a:t>
              </a:r>
              <a:r>
                <a:rPr lang="en-US" altLang="zh-TW" sz="28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(non-equilibrium too)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147781" y="464189"/>
            <a:ext cx="32032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improvement</a:t>
            </a:r>
            <a:endParaRPr lang="zh-TW" altLang="en-US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60014" y="4696951"/>
            <a:ext cx="12031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 Precisely measuring time to calculate diffusion(structure changing)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47781" y="5529850"/>
            <a:ext cx="12031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氮氣瓶不足噴所有試片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做皮箱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照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XRD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612131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7659" y="20004"/>
            <a:ext cx="2331720" cy="1172528"/>
          </a:xfrm>
        </p:spPr>
        <p:txBody>
          <a:bodyPr>
            <a:norm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Anode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00" y="1044225"/>
            <a:ext cx="7111619" cy="5333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66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1137" y="263367"/>
            <a:ext cx="2750663" cy="1172528"/>
          </a:xfrm>
        </p:spPr>
        <p:txBody>
          <a:bodyPr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Cathode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61" y="1295399"/>
            <a:ext cx="7040880" cy="528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49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1137" y="263367"/>
            <a:ext cx="2750663" cy="1172528"/>
          </a:xfrm>
        </p:spPr>
        <p:txBody>
          <a:bodyPr>
            <a:noAutofit/>
          </a:bodyPr>
          <a:lstStyle/>
          <a:p>
            <a:r>
              <a:rPr lang="en-US" altLang="zh-TW" sz="4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Middle</a:t>
            </a:r>
            <a:endParaRPr lang="zh-TW" altLang="en-US" sz="4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160" y="1181385"/>
            <a:ext cx="7233539" cy="542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77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78936" y="443346"/>
            <a:ext cx="9703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Multiformity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and fluctuation of Cu ordering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 Cu2Se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thermoelectric materials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pl-PL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P. Lu, H. Liu, X.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Yuan, F. Xu, X. Shi, K. Zhao, W.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Qiu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W. Zhang and L.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chen</a:t>
            </a:r>
            <a:r>
              <a:rPr lang="en-US" altLang="zh-TW" sz="20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J. Mater. Chem. A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2015,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8" y="1807190"/>
            <a:ext cx="5625090" cy="37480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804" y="1807191"/>
            <a:ext cx="5592030" cy="374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99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78936" y="443346"/>
            <a:ext cx="97039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Multiformity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and fluctuation of Cu ordering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 Cu2Se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thermoelectric materials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pl-PL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P. Lu, H. Liu, X.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Yuan, F. Xu, X. Shi, K. Zhao, W.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Qiu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W. Zhang and L. </a:t>
            </a:r>
            <a:r>
              <a:rPr lang="en-US" altLang="zh-TW" sz="20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chen</a:t>
            </a:r>
            <a:r>
              <a:rPr lang="en-US" altLang="zh-TW" sz="2000" b="1" i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J. Mater. Chem. A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2015,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09" y="1796121"/>
            <a:ext cx="5926301" cy="92470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220" y="1459009"/>
            <a:ext cx="5131695" cy="514475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71418" y="3094181"/>
            <a:ext cx="40492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       Triclinic</a:t>
            </a:r>
          </a:p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S2       Monoclinic</a:t>
            </a:r>
          </a:p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S3       Triclinic</a:t>
            </a:r>
          </a:p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S1x1  Trigonal</a:t>
            </a:r>
          </a:p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Sder1 Monoclinic</a:t>
            </a:r>
          </a:p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Sder2 Monoclinic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3826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87" y="280987"/>
            <a:ext cx="70580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85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141992" y="386241"/>
            <a:ext cx="10018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Structure family and polymorphous phase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transition in the compounds with soft</a:t>
            </a:r>
          </a:p>
          <a:p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sublattice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Cu2Se as an example </a:t>
            </a:r>
            <a:r>
              <a:rPr lang="fr-FR" altLang="zh-TW" dirty="0"/>
              <a:t>J. </a:t>
            </a:r>
            <a:r>
              <a:rPr lang="fr-FR" altLang="zh-TW" dirty="0">
                <a:solidFill>
                  <a:srgbClr val="FF0000"/>
                </a:solidFill>
              </a:rPr>
              <a:t>Chem. Phys</a:t>
            </a:r>
            <a:r>
              <a:rPr lang="fr-FR" altLang="zh-TW" dirty="0"/>
              <a:t>. </a:t>
            </a:r>
            <a:r>
              <a:rPr lang="fr-FR" altLang="zh-TW" b="1" dirty="0"/>
              <a:t>144</a:t>
            </a:r>
            <a:r>
              <a:rPr lang="fr-FR" altLang="zh-TW" dirty="0"/>
              <a:t>, 194502 (</a:t>
            </a:r>
            <a:r>
              <a:rPr lang="fr-FR" altLang="zh-TW" dirty="0">
                <a:solidFill>
                  <a:srgbClr val="FF0000"/>
                </a:solidFill>
              </a:rPr>
              <a:t>2016</a:t>
            </a:r>
            <a:r>
              <a:rPr lang="fr-FR" altLang="zh-TW" dirty="0"/>
              <a:t>); doi: 10.1063/1.4948609</a:t>
            </a:r>
            <a:endParaRPr lang="zh-TW" altLang="en-US" sz="6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8" y="2660072"/>
            <a:ext cx="5727173" cy="379528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8" y="1350242"/>
            <a:ext cx="6343650" cy="6477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429" y="2660072"/>
            <a:ext cx="5252938" cy="406400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019636" y="1261546"/>
            <a:ext cx="4110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either </a:t>
            </a:r>
            <a:r>
              <a:rPr lang="en-US" altLang="zh-TW" sz="3200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trigonal,too</a:t>
            </a:r>
            <a:endParaRPr lang="zh-TW" altLang="en-US" sz="32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15797" y="6354741"/>
            <a:ext cx="1489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S2,S3,Sder2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271847" y="6455352"/>
            <a:ext cx="84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Sder1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66788" y="6363019"/>
            <a:ext cx="536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S1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003421" y="2475406"/>
            <a:ext cx="1197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S1X1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75333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92" y="2281382"/>
            <a:ext cx="5250162" cy="422794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309" y="2352170"/>
            <a:ext cx="5024582" cy="404685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433" y="354751"/>
            <a:ext cx="5709876" cy="105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25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32" y="632114"/>
            <a:ext cx="7210425" cy="1104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2654"/>
            <a:ext cx="5515408" cy="4149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146" y="2441369"/>
            <a:ext cx="6440199" cy="43618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146" y="2877558"/>
            <a:ext cx="6301654" cy="602549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9236364" y="2441369"/>
            <a:ext cx="2955636" cy="4361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499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765</TotalTime>
  <Words>417</Words>
  <Application>Microsoft Office PowerPoint</Application>
  <PresentationFormat>寬螢幕</PresentationFormat>
  <Paragraphs>72</Paragraphs>
  <Slides>33</Slides>
  <Notes>1</Notes>
  <HiddenSlides>0</HiddenSlides>
  <MMClips>0</MMClips>
  <ScaleCrop>false</ScaleCrop>
  <HeadingPairs>
    <vt:vector size="8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33</vt:i4>
      </vt:variant>
    </vt:vector>
  </HeadingPairs>
  <TitlesOfParts>
    <vt:vector size="40" baseType="lpstr">
      <vt:lpstr>微軟正黑體</vt:lpstr>
      <vt:lpstr>Arial</vt:lpstr>
      <vt:lpstr>Calibri</vt:lpstr>
      <vt:lpstr>Calibri Light</vt:lpstr>
      <vt:lpstr>Cambria Math</vt:lpstr>
      <vt:lpstr>Office 佈景主題</vt:lpstr>
      <vt:lpstr>Graph</vt:lpstr>
      <vt:lpstr>Cu2Se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Only heating detected on Anode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Anode</vt:lpstr>
      <vt:lpstr>Cathode</vt:lpstr>
      <vt:lpstr>Middle</vt:lpstr>
      <vt:lpstr>PowerPoint 簡報</vt:lpstr>
      <vt:lpstr>PowerPoint 簡報</vt:lpstr>
      <vt:lpstr>Anode</vt:lpstr>
      <vt:lpstr>Cathode</vt:lpstr>
      <vt:lpstr>Middle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sujason72@gmail.com</cp:lastModifiedBy>
  <cp:revision>69</cp:revision>
  <dcterms:created xsi:type="dcterms:W3CDTF">2019-11-20T15:47:17Z</dcterms:created>
  <dcterms:modified xsi:type="dcterms:W3CDTF">2022-12-05T15:18:14Z</dcterms:modified>
</cp:coreProperties>
</file>